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98" r:id="rId2"/>
    <p:sldId id="257" r:id="rId3"/>
    <p:sldId id="263" r:id="rId4"/>
    <p:sldId id="270" r:id="rId5"/>
    <p:sldId id="299" r:id="rId6"/>
    <p:sldId id="267" r:id="rId7"/>
    <p:sldId id="300" r:id="rId8"/>
    <p:sldId id="301" r:id="rId9"/>
    <p:sldId id="302" r:id="rId10"/>
    <p:sldId id="303" r:id="rId11"/>
    <p:sldId id="304" r:id="rId12"/>
    <p:sldId id="305" r:id="rId13"/>
    <p:sldId id="312" r:id="rId14"/>
    <p:sldId id="307" r:id="rId15"/>
    <p:sldId id="308" r:id="rId16"/>
    <p:sldId id="311" r:id="rId17"/>
    <p:sldId id="310" r:id="rId18"/>
    <p:sldId id="29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issa Purba" initials="DP" lastIdx="1" clrIdx="0">
    <p:extLst>
      <p:ext uri="{19B8F6BF-5375-455C-9EA6-DF929625EA0E}">
        <p15:presenceInfo xmlns:p15="http://schemas.microsoft.com/office/powerpoint/2012/main" userId="05465003e0850df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9782"/>
    <a:srgbClr val="E84A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60" autoAdjust="0"/>
    <p:restoredTop sz="81775" autoAdjust="0"/>
  </p:normalViewPr>
  <p:slideViewPr>
    <p:cSldViewPr snapToGrid="0">
      <p:cViewPr varScale="1">
        <p:scale>
          <a:sx n="65" d="100"/>
          <a:sy n="65" d="100"/>
        </p:scale>
        <p:origin x="618" y="60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4090DC-2CF3-4DA6-86E8-7CB74BF8D3B1}" type="datetimeFigureOut">
              <a:rPr lang="en-US" smtClean="0"/>
              <a:t>12/16/2020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4184D-F348-4713-ADB9-6C895B46F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61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are today’s outline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will start from 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Concept Formulation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I will discuss our Proposed k Evacuation Tree Problem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also present small numerical examples for this problem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Concluding Remarks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Future works</a:t>
            </a: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35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 this project, due to limited access, I neglect the diversity matric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0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 this project, due to limited access, I neglect the diversity matric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9274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 this project, due to limited access, I neglect the diversity matric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486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 this project, due to limited access, I neglect the diversity matric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986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 this project, due to limited access, I neglect the diversity matric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184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 this project, due to limited access, I neglect the diversity matric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065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 this project, due to limited access, I neglect the diversity matric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180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Motivation: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0"/>
            <a:r>
              <a:rPr lang="en-US" sz="1200" dirty="0">
                <a:solidFill>
                  <a:schemeClr val="accent2"/>
                </a:solidFill>
                <a:latin typeface="Arial Nova Light" panose="020B0304020202020204" pitchFamily="34" charset="0"/>
              </a:rPr>
              <a:t>One of the most enduring ideas in urban planning is that compact cities make people drive less.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92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 these drawbacks, vulnerability might come during evacuation if </a:t>
            </a: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have evacuation route that may exceed our driving range limit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have long congestion that force vehicle to recharge before reaching destination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107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 these drawbacks, vulnerability might come during evacuation if </a:t>
            </a:r>
          </a:p>
          <a:p>
            <a:pPr lvl="0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have evacuation route that may exceed our driving range limit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have long congestion that force vehicle to recharge before reaching destination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988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𝑘</m:t>
                    </m:r>
                  </m:oMath>
                </a14:m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14:m>
                  <m:oMath xmlns:m="http://schemas.openxmlformats.org/officeDocument/2006/math"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𝑓𝑜𝑟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𝑒𝑣𝑒𝑟𝑦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𝑘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</m:oMath>
                </a14:m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13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14:m>
                  <m:oMath xmlns:m="http://schemas.openxmlformats.org/officeDocument/2006/math"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𝑘</m:t>
                    </m:r>
                  </m:oMath>
                </a14:m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14:m>
                  <m:oMath xmlns:m="http://schemas.openxmlformats.org/officeDocument/2006/math"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𝑓𝑜𝑟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𝑒𝑣𝑒𝑟𝑦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𝑘</m:t>
                    </m:r>
                    <m:r>
                      <a:rPr lang="en-US" sz="1200" i="1" kern="12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</m:t>
                    </m:r>
                  </m:oMath>
                </a14:m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194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Note: Washington DC is not a car oriented. US is car oriented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21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 this project, due to limited access, I neglect the diversity matric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58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In this project, due to limited access, I neglect the diversity matric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Therefore,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plan to devise an evacuation route problem to accommodate the vulnerability of alternative fuel vehicle,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due to the limited driving range and recharging needs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 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We approach our goal by developing</a:t>
                </a:r>
              </a:p>
              <a:p>
                <a:pPr lvl="0"/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𝑘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-minimum spanning tree problem </a:t>
                </a:r>
                <a:r>
                  <a:rPr lang="en-US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𝑓𝑜𝑟 𝑒𝑣𝑒𝑟𝑦 𝑘 </a:t>
                </a:r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alternative fuel vehicle type</a:t>
                </a:r>
              </a:p>
              <a:p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and</a:t>
                </a:r>
              </a:p>
              <a:p>
                <a:pPr lvl="0"/>
                <a:r>
                  <a:rPr 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hop constraints to capture and illustrate the limited driving rage and recharging needs condition</a:t>
                </a: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lvl="0"/>
                <a:endParaRPr lang="en-US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4184D-F348-4713-ADB9-6C895B46FA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001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67DBF-2826-4201-BD93-9004F06731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9C2523-62E3-45C8-9830-296D68DB59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44CF5-8BE6-4D61-9DB0-9F68FF673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C5952-1F42-421B-AED9-4F477CEC31A6}" type="datetime1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D9905D-00FE-4324-894B-1F555B255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DCC59-091F-46BA-84CF-BA6620B31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4F43E-FE53-4F28-87B2-BF6E0D00D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2114E9-46D4-474D-839B-27F236B43D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18486-BF8A-4647-8A97-69112B2D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B0049-6C9E-4304-83F1-545988873E0F}" type="datetime1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B2502-3119-45D8-8868-40749CE06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AD153-6511-4CBF-AF5A-A68D00A1F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819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1E94E-B26C-4EFC-9560-10919C1C30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04DB7E-E040-4457-8C83-3D5324F9E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9CC68-DF7E-453E-A80A-C7B70D4BB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1341-6E25-4458-ACDB-B03698B74719}" type="datetime1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66450-A549-4DAA-9C0E-4BE47303D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57359-65AB-4388-90E4-5894CBBEB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25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DA6FB-0933-453F-B33B-953652426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5B011-5DB5-45EE-89D1-88CE24D69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1B0CE-258C-45FF-AF7A-BD1FAD3A9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5D6A1-BF7F-4A65-90A3-6A423AD966D9}" type="datetime1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75319-8FD7-473A-9C25-0622DF546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4DB9D-EA5C-44C6-91DF-AABF9B7B3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91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91CDC-D44D-40F3-9B9F-5CA66EB9D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D7F43-3F54-4BD0-8D6C-BDC30AABF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F751F-4D75-4E45-9112-38388497F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745D8-62C8-4131-8213-CF33090EDE2B}" type="datetime1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A0165-C50F-4A3E-B0D4-A77BDA7DC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11BDE-041F-4F59-86B8-FC1605D9D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87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495CE-62F4-4485-9375-C5C2084DC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4573B-17A7-44E4-B0A5-132FE87B5A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D3A1F-0434-42B4-8297-5EEA0FD95F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CC0D3-FAC1-4FC2-9F00-47B8ECFF9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05581-A2C2-4897-AC21-E046E21CF7B3}" type="datetime1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87B63-340C-4B31-B025-56F8D48E6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E89EDC-7E91-4E2D-8677-88C71675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13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995E5-E0B5-4B0B-916C-1D1A87693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E2232-2C57-4DF2-993C-21375EC0B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3D6BF4-8DB6-43C9-AAD8-D290823A1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C186E1-5EB8-4448-83CF-498E17AFB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1C1CE7-864C-4AD1-8306-46FC65D4ED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CC5419-6CED-4698-83E2-A1D1D9EF0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A892A-C0B9-4C1B-A26D-67E9B62ABFD9}" type="datetime1">
              <a:rPr lang="en-US" smtClean="0"/>
              <a:t>12/16/2020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6CBD83-F2C3-4A68-B54A-C2DA59521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03E85D-884B-4996-AE75-8F3F4D7F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29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75AE3-00E0-4153-A0F2-74054DCEE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C02198-FABC-4C8A-A1D6-F86938543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35457-CBDC-4A17-BACF-7432DE58B72A}" type="datetime1">
              <a:rPr lang="en-US" smtClean="0"/>
              <a:t>12/16/2020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72DBC0-973E-4DFA-B458-919743AB7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E2AED0-9DCA-4FC7-BCDF-315B81774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8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7181B7-47B7-4103-A28F-C82FB6C4A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C0CD3-D434-42A8-82FD-C09FB490104A}" type="datetime1">
              <a:rPr lang="en-US" smtClean="0"/>
              <a:t>12/16/2020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FC9C87-2DBD-4565-B702-AA7717419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A60205-A037-432E-B789-45597F256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06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0A0DD-1EE9-47AC-BEA8-51188EC4E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9A607-662C-4B9B-BC51-011F89D80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A28BC7-4CD6-45BA-A997-4643BA8DE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BA43F-0F3B-4484-8C22-14BC78B32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18C32-1FFF-4035-8D61-9FE84805E9F7}" type="datetime1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993520-56D2-4EDE-9098-A8237B798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E6DEDF-4812-4B8C-98CB-58509B869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160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E68FF-5D04-4046-BD4B-72CBEC2C2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D741C0-E06B-4C4F-9D2F-57E0A2E5E0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26542F-5175-419A-9CB0-88FFDC746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BC3CF-A3B1-4849-A787-A41655022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9A66-FE44-4222-9EBA-BC140F2D2112}" type="datetime1">
              <a:rPr lang="en-US" smtClean="0"/>
              <a:t>12/16/2020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466D42-8521-48C5-B49E-A559E54B7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C6ECBC-E7A8-4553-A27A-1DBA9775B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80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C9B1DE-1F7D-45C0-BC09-0F00D6D24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81930-62AF-4FE9-9255-0DBC832A0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00CD7-47E7-45E2-9141-277BE0AB89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7BB59-ED88-4286-9EED-837321C3E0F2}" type="datetime1">
              <a:rPr lang="en-US" smtClean="0"/>
              <a:t>12/16/2020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A4E47-5DEE-4035-B7DB-8965E809C5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2EF7F-E0E6-4828-8BB0-360305F9F4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2DC0B-1DB4-456A-8D3B-E9135C144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28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epa.gov/smartgrowth/smart-location-mappi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epa.gov/smartgrowth/smart-location-mapp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4C65-6872-4697-8452-85CB88A62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58BE90-BB71-426A-87FA-DA26FDD89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3D424D-CAD5-4081-BA72-80C151594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023" b="90"/>
          <a:stretch/>
        </p:blipFill>
        <p:spPr>
          <a:xfrm>
            <a:off x="0" y="-71852"/>
            <a:ext cx="12192000" cy="39580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80A047-C07E-47CC-BDA0-2859DA7596FE}"/>
              </a:ext>
            </a:extLst>
          </p:cNvPr>
          <p:cNvSpPr/>
          <p:nvPr/>
        </p:nvSpPr>
        <p:spPr>
          <a:xfrm>
            <a:off x="-2703" y="-139320"/>
            <a:ext cx="12194701" cy="5053833"/>
          </a:xfrm>
          <a:prstGeom prst="rect">
            <a:avLst/>
          </a:prstGeom>
          <a:gradFill flip="none" rotWithShape="1">
            <a:gsLst>
              <a:gs pos="70000">
                <a:srgbClr val="FEFBFB"/>
              </a:gs>
              <a:gs pos="49000">
                <a:srgbClr val="FDF8F8">
                  <a:alpha val="0"/>
                </a:srgbClr>
              </a:gs>
              <a:gs pos="0">
                <a:schemeClr val="accent2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7" name="Picture 34" descr="C:\Users\qhuang\Desktop\uiuc_logo.gif">
            <a:extLst>
              <a:ext uri="{FF2B5EF4-FFF2-40B4-BE49-F238E27FC236}">
                <a16:creationId xmlns:a16="http://schemas.microsoft.com/office/drawing/2014/main" id="{203784A3-A1C4-45CD-B8FA-3AC20829E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4217" y="4952757"/>
            <a:ext cx="1454926" cy="966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53A4C7-D893-4DF1-B55B-4F547D886A76}"/>
              </a:ext>
            </a:extLst>
          </p:cNvPr>
          <p:cNvSpPr txBox="1"/>
          <p:nvPr/>
        </p:nvSpPr>
        <p:spPr>
          <a:xfrm>
            <a:off x="706098" y="4981982"/>
            <a:ext cx="5561352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Narrow" panose="020B0606020202030204" pitchFamily="34" charset="0"/>
              </a:rPr>
              <a:t>Denissa Sari Darmawi Purba</a:t>
            </a:r>
            <a:endParaRPr lang="en-US" sz="800" dirty="0">
              <a:latin typeface="Arial Narrow" panose="020B0606020202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latin typeface="Arial Narrow" panose="020B0606020202030204" pitchFamily="34" charset="0"/>
              </a:rPr>
              <a:t>Civil and Environmental Department</a:t>
            </a:r>
          </a:p>
          <a:p>
            <a:pPr>
              <a:spcBef>
                <a:spcPts val="0"/>
              </a:spcBef>
            </a:pPr>
            <a:r>
              <a:rPr lang="en-US" sz="1100" dirty="0">
                <a:latin typeface="Arial Narrow" panose="020B0606020202030204" pitchFamily="34" charset="0"/>
              </a:rPr>
              <a:t>University of Illinois Urbana Champaign</a:t>
            </a:r>
          </a:p>
          <a:p>
            <a:pPr>
              <a:spcBef>
                <a:spcPts val="0"/>
              </a:spcBef>
              <a:buNone/>
            </a:pPr>
            <a:endParaRPr lang="en-US" sz="900" dirty="0">
              <a:latin typeface="+mn-lt"/>
            </a:endParaRPr>
          </a:p>
        </p:txBody>
      </p:sp>
      <p:sp>
        <p:nvSpPr>
          <p:cNvPr id="9" name="Rectangle 23">
            <a:extLst>
              <a:ext uri="{FF2B5EF4-FFF2-40B4-BE49-F238E27FC236}">
                <a16:creationId xmlns:a16="http://schemas.microsoft.com/office/drawing/2014/main" id="{F15EF5EE-5113-4040-BEBE-73D1F0A37CCB}"/>
              </a:ext>
            </a:extLst>
          </p:cNvPr>
          <p:cNvSpPr txBox="1">
            <a:spLocks noChangeArrowheads="1"/>
          </p:cNvSpPr>
          <p:nvPr/>
        </p:nvSpPr>
        <p:spPr>
          <a:xfrm>
            <a:off x="562773" y="2573741"/>
            <a:ext cx="11063748" cy="2160645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endParaRPr lang="en-US" sz="1200" dirty="0">
              <a:latin typeface="Georgia" panose="02040502050405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3600" b="1" dirty="0">
                <a:latin typeface="Georgia" panose="02040502050405020303" pitchFamily="18" charset="0"/>
              </a:rPr>
              <a:t>Could the built environment we live predict the total use of cars in our region? 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Georgia" panose="02040502050405020303" pitchFamily="18" charset="0"/>
              </a:rPr>
              <a:t>Prediction of Total Cars Usage using Urban Forms in Washington DC</a:t>
            </a:r>
          </a:p>
        </p:txBody>
      </p:sp>
    </p:spTree>
    <p:extLst>
      <p:ext uri="{BB962C8B-B14F-4D97-AF65-F5344CB8AC3E}">
        <p14:creationId xmlns:p14="http://schemas.microsoft.com/office/powerpoint/2010/main" val="2697651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10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562100"/>
            <a:ext cx="10515600" cy="4614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indent="-514350" algn="l">
              <a:buFont typeface="+mj-lt"/>
              <a:buAutoNum type="arabicPeriod" startAt="2"/>
            </a:pPr>
            <a:r>
              <a:rPr lang="en-US" sz="2550" dirty="0">
                <a:latin typeface="Arial Nova Light" panose="020B0304020202020204" pitchFamily="34" charset="0"/>
              </a:rPr>
              <a:t>Urban Forms Data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i="1" dirty="0">
                <a:latin typeface="Arial Nova Light" panose="020B0304020202020204" pitchFamily="34" charset="0"/>
              </a:rPr>
              <a:t>Design, Destination Accessibility, and Distance </a:t>
            </a:r>
            <a:endParaRPr lang="en-US" dirty="0">
              <a:latin typeface="Arial Nova Light" panose="020B0304020202020204" pitchFamily="34" charset="0"/>
            </a:endParaRP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Smart Location Database, US EPA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(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  <a:hlinkClick r:id="rId4"/>
              </a:rPr>
              <a:t>https://www.epa.gov/smartgrowth/smart-location-mapping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 , Census Block)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Target is in Census Tract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Do aggregations data from block to tract (Tools: ArcGIS)</a:t>
            </a:r>
            <a:endParaRPr lang="en-US" dirty="0">
              <a:latin typeface="Arial Nova Light" panose="020B03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6B6349-B468-4321-A494-3198C0DDF753}"/>
              </a:ext>
            </a:extLst>
          </p:cNvPr>
          <p:cNvSpPr txBox="1">
            <a:spLocks/>
          </p:cNvSpPr>
          <p:nvPr/>
        </p:nvSpPr>
        <p:spPr>
          <a:xfrm>
            <a:off x="838200" y="168258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4248725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11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562100"/>
            <a:ext cx="10515600" cy="4614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indent="-514350" algn="l">
              <a:buFont typeface="+mj-lt"/>
              <a:buAutoNum type="arabicPeriod" startAt="3"/>
            </a:pPr>
            <a:r>
              <a:rPr lang="en-US" sz="2550" dirty="0">
                <a:latin typeface="Arial Nova Light" panose="020B0304020202020204" pitchFamily="34" charset="0"/>
              </a:rPr>
              <a:t>Total Vehicle Data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Extract real-time data from TomTom Traffic API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Provide free 1,000 queries of traffic in road segment per day</a:t>
            </a:r>
          </a:p>
          <a:p>
            <a:pPr marL="1714500" lvl="2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Due to this limited access, I chose the exploration of Washington DC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Data collection process limitation</a:t>
            </a:r>
          </a:p>
          <a:p>
            <a:pPr marL="1714500" lvl="2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All census tract region data is collected mostly in different time and days</a:t>
            </a:r>
          </a:p>
          <a:p>
            <a:pPr marL="1714500" lvl="2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At best, I controlled on weekdays between peak hours (6am -10am)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Do aggregations data from street segment to tract (Tools: ArcGIS)</a:t>
            </a:r>
          </a:p>
          <a:p>
            <a:pPr marL="1714500" lvl="2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TomTom Traffic API use degree coordinate</a:t>
            </a:r>
          </a:p>
          <a:p>
            <a:pPr marL="1714500" lvl="2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Using Open Street Maps, collect data of road segment that fall into a census tract (resident roads) or on the side of the census tract (main roads)</a:t>
            </a:r>
          </a:p>
          <a:p>
            <a:pPr marL="1714500" lvl="2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Find each road segment coordinate using the open street ID </a:t>
            </a:r>
            <a:endParaRPr lang="en-US" dirty="0">
              <a:latin typeface="Arial Nova Light" panose="020B03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6B6349-B468-4321-A494-3198C0DDF753}"/>
              </a:ext>
            </a:extLst>
          </p:cNvPr>
          <p:cNvSpPr txBox="1">
            <a:spLocks/>
          </p:cNvSpPr>
          <p:nvPr/>
        </p:nvSpPr>
        <p:spPr>
          <a:xfrm>
            <a:off x="838200" y="168258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249683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12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Data Collection </a:t>
            </a:r>
            <a:r>
              <a:rPr lang="en-US" sz="2800" b="1" dirty="0">
                <a:solidFill>
                  <a:srgbClr val="E84A27"/>
                </a:solidFill>
                <a:latin typeface="Georgia" panose="02040502050405020303" pitchFamily="18" charset="0"/>
              </a:rPr>
              <a:t>(4 categories, 27 vars)</a:t>
            </a:r>
            <a:endParaRPr lang="en-US" sz="4000" b="1" dirty="0">
              <a:solidFill>
                <a:srgbClr val="E84A27"/>
              </a:solidFill>
              <a:latin typeface="Georgia" panose="02040502050405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B3B234-A135-41C2-8762-5854F4E3F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2437" y="1271259"/>
            <a:ext cx="6797663" cy="521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975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13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Data Collection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0C6599-C458-4FD8-AD18-D15C44BC9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756734"/>
            <a:ext cx="8157923" cy="300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250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14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Methods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86D9374-C823-45D5-BBFE-43152AEBCF25}"/>
              </a:ext>
            </a:extLst>
          </p:cNvPr>
          <p:cNvSpPr txBox="1">
            <a:spLocks/>
          </p:cNvSpPr>
          <p:nvPr/>
        </p:nvSpPr>
        <p:spPr>
          <a:xfrm>
            <a:off x="838200" y="1978429"/>
            <a:ext cx="10515600" cy="4198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63650" indent="-342900" algn="l">
              <a:buFont typeface="Courier New" panose="02070309020205020404" pitchFamily="49" charset="0"/>
              <a:buChar char="o"/>
            </a:pPr>
            <a:r>
              <a:rPr lang="en-US" sz="2500" dirty="0">
                <a:latin typeface="Arial Nova Light" panose="020B0304020202020204" pitchFamily="34" charset="0"/>
              </a:rPr>
              <a:t>Linear Regression, OLS</a:t>
            </a:r>
          </a:p>
          <a:p>
            <a:pPr marL="1263650" indent="-342900" algn="l">
              <a:buFont typeface="Courier New" panose="02070309020205020404" pitchFamily="49" charset="0"/>
              <a:buChar char="o"/>
            </a:pPr>
            <a:r>
              <a:rPr lang="en-US" sz="2500" dirty="0">
                <a:latin typeface="Arial Nova Light" panose="020B0304020202020204" pitchFamily="34" charset="0"/>
              </a:rPr>
              <a:t>LASSO (using cross-validation 5-folds)</a:t>
            </a:r>
          </a:p>
          <a:p>
            <a:pPr marL="1263650" indent="-342900" algn="l">
              <a:buFont typeface="Courier New" panose="02070309020205020404" pitchFamily="49" charset="0"/>
              <a:buChar char="o"/>
            </a:pPr>
            <a:endParaRPr lang="en-US" sz="2500" dirty="0">
              <a:latin typeface="Arial Nova Light" panose="020B0304020202020204" pitchFamily="34" charset="0"/>
            </a:endParaRPr>
          </a:p>
          <a:p>
            <a:pPr marL="1263650" indent="-342900" algn="l">
              <a:buFont typeface="Courier New" panose="02070309020205020404" pitchFamily="49" charset="0"/>
              <a:buChar char="o"/>
            </a:pPr>
            <a:r>
              <a:rPr lang="en-US" sz="2500" dirty="0" err="1">
                <a:latin typeface="Arial Nova Light" panose="020B0304020202020204" pitchFamily="34" charset="0"/>
              </a:rPr>
              <a:t>sklearn</a:t>
            </a:r>
            <a:r>
              <a:rPr lang="en-US" sz="2500" dirty="0">
                <a:latin typeface="Arial Nova Light" panose="020B0304020202020204" pitchFamily="34" charset="0"/>
              </a:rPr>
              <a:t> in Python</a:t>
            </a:r>
            <a:endParaRPr lang="en-US" dirty="0">
              <a:latin typeface="Arial Nova Light" panose="020B0304020202020204" pitchFamily="34" charset="0"/>
            </a:endParaRPr>
          </a:p>
          <a:p>
            <a:pPr marL="457200" algn="l"/>
            <a:endParaRPr lang="en-US" dirty="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411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15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Results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0F622E-95F7-42FB-A250-6512056D57A8}"/>
              </a:ext>
            </a:extLst>
          </p:cNvPr>
          <p:cNvSpPr/>
          <p:nvPr/>
        </p:nvSpPr>
        <p:spPr>
          <a:xfrm>
            <a:off x="1802130" y="5804167"/>
            <a:ext cx="3162300" cy="611690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Choose LASSO Model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1EEB124-BCF5-4187-BC2A-D9EFBB47F4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" y="4700256"/>
            <a:ext cx="5041899" cy="6677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480F22-E6A8-44B0-9B6C-FE38A8DB8B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6258" y="171784"/>
            <a:ext cx="4911999" cy="63536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C3AC3E-2198-4561-81B9-D5544A7B5F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560" y="1404383"/>
            <a:ext cx="4549362" cy="307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11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16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Improvement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040362B-9E4B-409A-8732-20870DC80D21}"/>
              </a:ext>
            </a:extLst>
          </p:cNvPr>
          <p:cNvSpPr txBox="1">
            <a:spLocks/>
          </p:cNvSpPr>
          <p:nvPr/>
        </p:nvSpPr>
        <p:spPr>
          <a:xfrm>
            <a:off x="705206" y="1893085"/>
            <a:ext cx="10648593" cy="419853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The result is specific for Washington DC characteristics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dirty="0">
                <a:latin typeface="Arial Nova Light" panose="020B0304020202020204" pitchFamily="34" charset="0"/>
              </a:rPr>
              <a:t>Recall, the frequency of mode use in household daily:</a:t>
            </a:r>
          </a:p>
          <a:p>
            <a:pPr marL="2286000" lvl="3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Private Cars: 31% (Nation 78%)</a:t>
            </a:r>
          </a:p>
          <a:p>
            <a:pPr marL="2286000" lvl="3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Buses: 20% (Nation 3.9%)</a:t>
            </a:r>
          </a:p>
          <a:p>
            <a:pPr marL="2286000" lvl="3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Trains: 24% (Nation 3.4%)</a:t>
            </a:r>
          </a:p>
          <a:p>
            <a:pPr marL="2286000" lvl="3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Walks and cycling: 68% (Nation 22%)</a:t>
            </a:r>
            <a:endParaRPr lang="en-US" sz="1800" dirty="0">
              <a:latin typeface="Arial Nova Light" panose="020B0304020202020204" pitchFamily="34" charset="0"/>
            </a:endParaRP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We only capture public transit built environment, it would be more comprehensive  to include walking and cycling (the highest share in the daily mode use) in capturing the variation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Improving the data collection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dirty="0">
                <a:latin typeface="Arial Nova Light" panose="020B0304020202020204" pitchFamily="34" charset="0"/>
              </a:rPr>
              <a:t>Consider the </a:t>
            </a:r>
            <a:r>
              <a:rPr lang="en-US" sz="1800" i="1" dirty="0">
                <a:latin typeface="Arial Nova Light" panose="020B0304020202020204" pitchFamily="34" charset="0"/>
              </a:rPr>
              <a:t>diversity of land use</a:t>
            </a:r>
            <a:endParaRPr lang="en-US" sz="1800" dirty="0">
              <a:latin typeface="Arial Nova Light" panose="020B0304020202020204" pitchFamily="34" charset="0"/>
            </a:endParaRP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dirty="0">
                <a:latin typeface="Arial Nova Light" panose="020B0304020202020204" pitchFamily="34" charset="0"/>
              </a:rPr>
              <a:t>More precise and controlled real-time data collection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Study other city or state that is car-oriented, example Jacksonville, Florida, or larger city with more variance of multi-mode use, example: San Francisco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dirty="0">
                <a:latin typeface="Arial Nova Light" panose="020B0304020202020204" pitchFamily="34" charset="0"/>
              </a:rPr>
              <a:t>More tract data to collect, but more data to train and test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Study the urban form effect for each other transportation mode</a:t>
            </a:r>
          </a:p>
          <a:p>
            <a:pPr marL="914400" lvl="1" algn="l"/>
            <a:endParaRPr lang="en-US" sz="1800" dirty="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190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17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Summary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FF424C-68EE-46E7-9C1F-5EE34759A0BB}"/>
              </a:ext>
            </a:extLst>
          </p:cNvPr>
          <p:cNvSpPr txBox="1">
            <a:spLocks/>
          </p:cNvSpPr>
          <p:nvPr/>
        </p:nvSpPr>
        <p:spPr>
          <a:xfrm>
            <a:off x="705206" y="1893085"/>
            <a:ext cx="10648593" cy="4198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We demonstrated the effect of 5 urban characteristic matrices to capture the total cars use in Washington DC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According to the current result, the significant variables are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i="1" dirty="0">
                <a:latin typeface="Arial Nova Light" panose="020B0304020202020204" pitchFamily="34" charset="0"/>
              </a:rPr>
              <a:t>Density</a:t>
            </a:r>
            <a:r>
              <a:rPr lang="en-US" sz="1800" dirty="0">
                <a:latin typeface="Arial Nova Light" panose="020B0304020202020204" pitchFamily="34" charset="0"/>
              </a:rPr>
              <a:t>: Population and Household Income</a:t>
            </a:r>
            <a:endParaRPr lang="en-US" sz="1800" i="1" dirty="0">
              <a:latin typeface="Arial Nova Light" panose="020B0304020202020204" pitchFamily="34" charset="0"/>
            </a:endParaRP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i="1" dirty="0">
                <a:latin typeface="Arial Nova Light" panose="020B0304020202020204" pitchFamily="34" charset="0"/>
              </a:rPr>
              <a:t>Diversity - unstudied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i="1" dirty="0">
                <a:latin typeface="Arial Nova Light" panose="020B0304020202020204" pitchFamily="34" charset="0"/>
              </a:rPr>
              <a:t>Design: </a:t>
            </a:r>
            <a:r>
              <a:rPr lang="en-US" sz="1800" dirty="0">
                <a:latin typeface="Arial Nova Light" panose="020B0304020202020204" pitchFamily="34" charset="0"/>
              </a:rPr>
              <a:t>Network density for cars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i="1" dirty="0">
                <a:latin typeface="Arial Nova Light" panose="020B0304020202020204" pitchFamily="34" charset="0"/>
              </a:rPr>
              <a:t>Destination Accessibility – not significant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i="1" dirty="0">
                <a:latin typeface="Arial Nova Light" panose="020B0304020202020204" pitchFamily="34" charset="0"/>
              </a:rPr>
              <a:t>Transit: </a:t>
            </a:r>
            <a:r>
              <a:rPr lang="en-US" sz="1800" dirty="0">
                <a:latin typeface="Arial Nova Light" panose="020B0304020202020204" pitchFamily="34" charset="0"/>
              </a:rPr>
              <a:t>distance to transit stop and operational of the public transit 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i="1" dirty="0">
                <a:latin typeface="Arial Nova Light" panose="020B0304020202020204" pitchFamily="34" charset="0"/>
              </a:rPr>
              <a:t>Car Ownership</a:t>
            </a:r>
            <a:r>
              <a:rPr lang="en-US" sz="1800" dirty="0">
                <a:latin typeface="Arial Nova Light" panose="020B0304020202020204" pitchFamily="34" charset="0"/>
              </a:rPr>
              <a:t>: not having cars and have more than 2 cars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sz="1800" i="1" dirty="0">
                <a:latin typeface="Arial Nova Light" panose="020B0304020202020204" pitchFamily="34" charset="0"/>
              </a:rPr>
              <a:t>Commute behavior</a:t>
            </a:r>
            <a:r>
              <a:rPr lang="en-US" sz="1800" dirty="0">
                <a:latin typeface="Arial Nova Light" panose="020B0304020202020204" pitchFamily="34" charset="0"/>
              </a:rPr>
              <a:t>: total worker that use car to commute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The result is specific for Washington DC characteristics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Discussed improvements are needed for better evaluations</a:t>
            </a:r>
          </a:p>
          <a:p>
            <a:pPr marL="914400" lvl="1" algn="l"/>
            <a:endParaRPr lang="en-US" sz="1800" dirty="0">
              <a:latin typeface="Arial Nova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714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4C65-6872-4697-8452-85CB88A62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58BE90-BB71-426A-87FA-DA26FDD89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2DC0B-1DB4-456A-8D3B-E9135C144731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3D424D-CAD5-4081-BA72-80C151594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023" b="90"/>
          <a:stretch/>
        </p:blipFill>
        <p:spPr>
          <a:xfrm>
            <a:off x="0" y="-71852"/>
            <a:ext cx="12192000" cy="39580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D80A047-C07E-47CC-BDA0-2859DA7596FE}"/>
              </a:ext>
            </a:extLst>
          </p:cNvPr>
          <p:cNvSpPr/>
          <p:nvPr/>
        </p:nvSpPr>
        <p:spPr>
          <a:xfrm>
            <a:off x="-2703" y="-139320"/>
            <a:ext cx="12194701" cy="5053833"/>
          </a:xfrm>
          <a:prstGeom prst="rect">
            <a:avLst/>
          </a:prstGeom>
          <a:gradFill flip="none" rotWithShape="1">
            <a:gsLst>
              <a:gs pos="70000">
                <a:srgbClr val="FEFBFB"/>
              </a:gs>
              <a:gs pos="49000">
                <a:srgbClr val="FDF8F8">
                  <a:alpha val="0"/>
                </a:srgbClr>
              </a:gs>
              <a:gs pos="0">
                <a:schemeClr val="accent2">
                  <a:lumMod val="5000"/>
                  <a:lumOff val="95000"/>
                  <a:alpha val="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dirty="0">
              <a:solidFill>
                <a:srgbClr val="FF9900"/>
              </a:solidFill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pic>
        <p:nvPicPr>
          <p:cNvPr id="7" name="Picture 34" descr="C:\Users\qhuang\Desktop\uiuc_logo.gif">
            <a:extLst>
              <a:ext uri="{FF2B5EF4-FFF2-40B4-BE49-F238E27FC236}">
                <a16:creationId xmlns:a16="http://schemas.microsoft.com/office/drawing/2014/main" id="{203784A3-A1C4-45CD-B8FA-3AC20829E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4217" y="4952757"/>
            <a:ext cx="1454926" cy="966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53A4C7-D893-4DF1-B55B-4F547D886A76}"/>
              </a:ext>
            </a:extLst>
          </p:cNvPr>
          <p:cNvSpPr txBox="1"/>
          <p:nvPr/>
        </p:nvSpPr>
        <p:spPr>
          <a:xfrm>
            <a:off x="706098" y="4981982"/>
            <a:ext cx="5561352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Narrow" panose="020B0606020202030204" pitchFamily="34" charset="0"/>
              </a:rPr>
              <a:t>Denissa Sari Darmawi Purba</a:t>
            </a:r>
            <a:endParaRPr lang="en-US" sz="800" dirty="0">
              <a:latin typeface="Arial Narrow" panose="020B0606020202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1100" dirty="0">
                <a:latin typeface="Arial Narrow" panose="020B0606020202030204" pitchFamily="34" charset="0"/>
              </a:rPr>
              <a:t>Civil and Environmental Department</a:t>
            </a:r>
          </a:p>
          <a:p>
            <a:pPr>
              <a:spcBef>
                <a:spcPts val="0"/>
              </a:spcBef>
            </a:pPr>
            <a:r>
              <a:rPr lang="en-US" sz="1100" dirty="0">
                <a:latin typeface="Arial Narrow" panose="020B0606020202030204" pitchFamily="34" charset="0"/>
              </a:rPr>
              <a:t>University of Illinois Urbana Champaign</a:t>
            </a:r>
          </a:p>
          <a:p>
            <a:pPr>
              <a:spcBef>
                <a:spcPts val="0"/>
              </a:spcBef>
              <a:buNone/>
            </a:pPr>
            <a:endParaRPr lang="en-US" sz="900" dirty="0">
              <a:latin typeface="+mn-lt"/>
            </a:endParaRPr>
          </a:p>
        </p:txBody>
      </p:sp>
      <p:sp>
        <p:nvSpPr>
          <p:cNvPr id="9" name="Rectangle 23">
            <a:extLst>
              <a:ext uri="{FF2B5EF4-FFF2-40B4-BE49-F238E27FC236}">
                <a16:creationId xmlns:a16="http://schemas.microsoft.com/office/drawing/2014/main" id="{F15EF5EE-5113-4040-BEBE-73D1F0A37CCB}"/>
              </a:ext>
            </a:extLst>
          </p:cNvPr>
          <p:cNvSpPr txBox="1">
            <a:spLocks noChangeArrowheads="1"/>
          </p:cNvSpPr>
          <p:nvPr/>
        </p:nvSpPr>
        <p:spPr>
          <a:xfrm>
            <a:off x="1460418" y="3417580"/>
            <a:ext cx="9268460" cy="1517371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endParaRPr lang="en-US" sz="1200" dirty="0">
              <a:latin typeface="Georgia" panose="02040502050405020303" pitchFamily="18" charset="0"/>
            </a:endParaRPr>
          </a:p>
          <a:p>
            <a:r>
              <a:rPr lang="en-US" sz="3600" b="1" dirty="0">
                <a:latin typeface="Georgia" panose="020405020504050203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83461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2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16F1C0D-E741-4240-A5E9-765A433F7D99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Outline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indent="-457200" algn="l">
              <a:buFont typeface="Arial" panose="020B0604020202020204" pitchFamily="34" charset="0"/>
              <a:buChar char="•"/>
            </a:pPr>
            <a:r>
              <a:rPr lang="en-US" dirty="0">
                <a:latin typeface="Arial Nova Light" panose="020B0304020202020204" pitchFamily="34" charset="0"/>
              </a:rPr>
              <a:t>Motivation</a:t>
            </a:r>
          </a:p>
          <a:p>
            <a:pPr marL="914400" indent="-457200" algn="l">
              <a:buFont typeface="Arial" panose="020B0604020202020204" pitchFamily="34" charset="0"/>
              <a:buChar char="•"/>
            </a:pPr>
            <a:r>
              <a:rPr lang="en-US" dirty="0">
                <a:latin typeface="Arial Nova Light" panose="020B0304020202020204" pitchFamily="34" charset="0"/>
              </a:rPr>
              <a:t>Data Collection</a:t>
            </a:r>
          </a:p>
          <a:p>
            <a:pPr marL="914400" indent="-457200" algn="l">
              <a:buFont typeface="Arial" panose="020B0604020202020204" pitchFamily="34" charset="0"/>
              <a:buChar char="•"/>
            </a:pPr>
            <a:r>
              <a:rPr lang="en-US" dirty="0">
                <a:latin typeface="Arial Nova Light" panose="020B0304020202020204" pitchFamily="34" charset="0"/>
              </a:rPr>
              <a:t>Methods</a:t>
            </a:r>
          </a:p>
          <a:p>
            <a:pPr marL="914400" indent="-457200" algn="l">
              <a:buFont typeface="Arial" panose="020B0604020202020204" pitchFamily="34" charset="0"/>
              <a:buChar char="•"/>
            </a:pPr>
            <a:r>
              <a:rPr lang="en-US" dirty="0">
                <a:latin typeface="Arial Nova Light" panose="020B0304020202020204" pitchFamily="34" charset="0"/>
              </a:rPr>
              <a:t>Results</a:t>
            </a:r>
          </a:p>
          <a:p>
            <a:pPr marL="914400" indent="-457200" algn="l">
              <a:buFont typeface="Arial" panose="020B0604020202020204" pitchFamily="34" charset="0"/>
              <a:buChar char="•"/>
            </a:pPr>
            <a:r>
              <a:rPr lang="en-US" dirty="0">
                <a:latin typeface="Arial Nova Light" panose="020B0304020202020204" pitchFamily="34" charset="0"/>
              </a:rPr>
              <a:t>Discussion</a:t>
            </a:r>
          </a:p>
          <a:p>
            <a:pPr marL="914400" indent="-457200" algn="l">
              <a:buFont typeface="Arial" panose="020B0604020202020204" pitchFamily="34" charset="0"/>
              <a:buChar char="•"/>
            </a:pPr>
            <a:r>
              <a:rPr lang="en-US" dirty="0">
                <a:latin typeface="Arial Nova Light" panose="020B0304020202020204" pitchFamily="34" charset="0"/>
              </a:rPr>
              <a:t>Summary</a:t>
            </a:r>
          </a:p>
          <a:p>
            <a:pPr marL="914400" indent="-457200" algn="l">
              <a:buFont typeface="Arial" panose="020B0604020202020204" pitchFamily="34" charset="0"/>
              <a:buChar char="•"/>
            </a:pPr>
            <a:r>
              <a:rPr lang="en-US" dirty="0">
                <a:latin typeface="Arial Nova Light" panose="020B0304020202020204" pitchFamily="34" charset="0"/>
              </a:rPr>
              <a:t>Future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4019847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3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978429"/>
            <a:ext cx="10515600" cy="4198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algn="l"/>
            <a:r>
              <a:rPr lang="en-US" sz="2800" dirty="0">
                <a:solidFill>
                  <a:schemeClr val="accent2"/>
                </a:solidFill>
                <a:latin typeface="Arial Nova Light" panose="020B0304020202020204" pitchFamily="34" charset="0"/>
              </a:rPr>
              <a:t>One of the most enduring ideas in urban planning is that compact cities make people drive less.</a:t>
            </a:r>
            <a:endParaRPr lang="en-US" sz="1600" dirty="0">
              <a:solidFill>
                <a:schemeClr val="accent2"/>
              </a:solidFill>
              <a:latin typeface="Arial Nova Light" panose="020B0304020202020204" pitchFamily="34" charset="0"/>
            </a:endParaRPr>
          </a:p>
          <a:p>
            <a:pPr marL="457200" algn="l"/>
            <a:endParaRPr lang="en-US" sz="1600" dirty="0">
              <a:latin typeface="Arial Nova Light" panose="020B0304020202020204" pitchFamily="34" charset="0"/>
            </a:endParaRP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Ewing and Cervero (2017):</a:t>
            </a:r>
          </a:p>
          <a:p>
            <a:pPr marL="800100" algn="l"/>
            <a:r>
              <a:rPr lang="en-US" sz="2200" dirty="0">
                <a:latin typeface="Arial Nova Light" panose="020B0304020202020204" pitchFamily="34" charset="0"/>
              </a:rPr>
              <a:t>Reduction of car use would benefit us for some of most vexing problems, including sprawl, congestion, oil dependence, and climate change.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dirty="0" err="1">
                <a:latin typeface="Arial Nova Light" panose="020B0304020202020204" pitchFamily="34" charset="0"/>
              </a:rPr>
              <a:t>Manvile</a:t>
            </a:r>
            <a:r>
              <a:rPr lang="en-US" dirty="0">
                <a:latin typeface="Arial Nova Light" panose="020B0304020202020204" pitchFamily="34" charset="0"/>
              </a:rPr>
              <a:t> (2017):</a:t>
            </a:r>
          </a:p>
          <a:p>
            <a:pPr marL="800100" lvl="1" algn="l"/>
            <a:r>
              <a:rPr lang="en-US" sz="2200" dirty="0">
                <a:latin typeface="Arial Nova Light" panose="020B0304020202020204" pitchFamily="34" charset="0"/>
              </a:rPr>
              <a:t>City planners always targets urban redesign policy, yet, remain low study in capturing the relation between urban condition and travel behavior.</a:t>
            </a:r>
          </a:p>
          <a:p>
            <a:pPr marL="800100" algn="l"/>
            <a:endParaRPr lang="en-US" sz="2200" dirty="0">
              <a:latin typeface="Arial Nova Light" panose="020B0304020202020204" pitchFamily="34" charset="0"/>
            </a:endParaRPr>
          </a:p>
          <a:p>
            <a:pPr marL="457200" algn="l"/>
            <a:endParaRPr lang="en-US" dirty="0">
              <a:latin typeface="Arial Nova Light" panose="020B03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6B6349-B468-4321-A494-3198C0DDF753}"/>
              </a:ext>
            </a:extLst>
          </p:cNvPr>
          <p:cNvSpPr txBox="1">
            <a:spLocks/>
          </p:cNvSpPr>
          <p:nvPr/>
        </p:nvSpPr>
        <p:spPr>
          <a:xfrm>
            <a:off x="838200" y="168258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E88E756-AF25-47B7-876A-6C20EA37E366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1886057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4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978429"/>
            <a:ext cx="10515600" cy="4198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algn="l"/>
            <a:r>
              <a:rPr lang="en-US" sz="2200" dirty="0">
                <a:latin typeface="Arial Nova Light" panose="020B0304020202020204" pitchFamily="34" charset="0"/>
              </a:rPr>
              <a:t>Past studies:</a:t>
            </a:r>
          </a:p>
          <a:p>
            <a:pPr marL="1196975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Most of car travel behavior studies focus on the effect of “derived demand” </a:t>
            </a:r>
            <a:br>
              <a:rPr lang="en-US" sz="2200" dirty="0">
                <a:latin typeface="Arial Nova Light" panose="020B0304020202020204" pitchFamily="34" charset="0"/>
              </a:rPr>
            </a:br>
            <a:r>
              <a:rPr lang="en-US" sz="2200" dirty="0">
                <a:latin typeface="Arial Nova Light" panose="020B0304020202020204" pitchFamily="34" charset="0"/>
              </a:rPr>
              <a:t>(why we move – economic activity needs)</a:t>
            </a:r>
          </a:p>
          <a:p>
            <a:pPr marL="1654175" lvl="1" indent="-342900" algn="l">
              <a:buFont typeface="Wingdings" panose="05000000000000000000" pitchFamily="2" charset="2"/>
              <a:buChar char="q"/>
            </a:pPr>
            <a:r>
              <a:rPr lang="en-US" sz="1800" dirty="0">
                <a:latin typeface="Arial Nova Light" panose="020B0304020202020204" pitchFamily="34" charset="0"/>
              </a:rPr>
              <a:t>Bhatia, 2004; </a:t>
            </a:r>
            <a:r>
              <a:rPr lang="en-US" sz="1800" dirty="0" err="1">
                <a:latin typeface="Arial Nova Light" panose="020B0304020202020204" pitchFamily="34" charset="0"/>
              </a:rPr>
              <a:t>Boarnet</a:t>
            </a:r>
            <a:r>
              <a:rPr lang="en-US" sz="1800" dirty="0">
                <a:latin typeface="Arial Nova Light" panose="020B0304020202020204" pitchFamily="34" charset="0"/>
              </a:rPr>
              <a:t> et al., 2004; Ewing et al., 2009; Greenwald, 2009</a:t>
            </a:r>
          </a:p>
          <a:p>
            <a:pPr marL="1196975" indent="-342900" algn="l">
              <a:buFont typeface="Wingdings" panose="05000000000000000000" pitchFamily="2" charset="2"/>
              <a:buChar char="q"/>
            </a:pPr>
            <a:r>
              <a:rPr lang="en-US" sz="2200" dirty="0">
                <a:latin typeface="Arial Nova Light" panose="020B0304020202020204" pitchFamily="34" charset="0"/>
              </a:rPr>
              <a:t>Most of built environment in car travel studies only captures the environmental categories (gas emissions, pollutants, </a:t>
            </a:r>
            <a:r>
              <a:rPr lang="en-US" sz="2200" dirty="0" err="1">
                <a:latin typeface="Arial Nova Light" panose="020B0304020202020204" pitchFamily="34" charset="0"/>
              </a:rPr>
              <a:t>etc</a:t>
            </a:r>
            <a:r>
              <a:rPr lang="en-US" sz="2200" dirty="0">
                <a:latin typeface="Arial Nova Light" panose="020B0304020202020204" pitchFamily="34" charset="0"/>
              </a:rPr>
              <a:t>), not necessarily the urban forms</a:t>
            </a:r>
          </a:p>
          <a:p>
            <a:pPr marL="1654175" lvl="1" indent="-342900" algn="l">
              <a:buFont typeface="Wingdings" panose="05000000000000000000" pitchFamily="2" charset="2"/>
              <a:buChar char="q"/>
            </a:pPr>
            <a:r>
              <a:rPr lang="en-US" sz="1800" dirty="0">
                <a:latin typeface="Arial Nova Light" panose="020B0304020202020204" pitchFamily="34" charset="0"/>
              </a:rPr>
              <a:t>Bartholomew, et al. 2008; </a:t>
            </a:r>
            <a:r>
              <a:rPr lang="en-US" sz="1800" dirty="0" err="1">
                <a:latin typeface="Arial Nova Light" panose="020B0304020202020204" pitchFamily="34" charset="0"/>
              </a:rPr>
              <a:t>Boarnet</a:t>
            </a:r>
            <a:r>
              <a:rPr lang="en-US" sz="1800" dirty="0">
                <a:latin typeface="Arial Nova Light" panose="020B0304020202020204" pitchFamily="34" charset="0"/>
              </a:rPr>
              <a:t>, 2006; Cavallaro, et al 2018; </a:t>
            </a:r>
            <a:r>
              <a:rPr lang="en-US" sz="1800" dirty="0" err="1">
                <a:latin typeface="Arial Nova Light" panose="020B0304020202020204" pitchFamily="34" charset="0"/>
              </a:rPr>
              <a:t>Poundax</a:t>
            </a:r>
            <a:r>
              <a:rPr lang="en-US" sz="1800" dirty="0">
                <a:latin typeface="Arial Nova Light" panose="020B0304020202020204" pitchFamily="34" charset="0"/>
              </a:rPr>
              <a:t>, 2008</a:t>
            </a:r>
          </a:p>
          <a:p>
            <a:pPr marL="457200" algn="l"/>
            <a:endParaRPr lang="en-US" sz="2200" dirty="0">
              <a:latin typeface="Arial Nova Light" panose="020B0304020202020204" pitchFamily="34" charset="0"/>
            </a:endParaRPr>
          </a:p>
          <a:p>
            <a:pPr marL="457200" algn="l"/>
            <a:endParaRPr lang="en-US" dirty="0">
              <a:latin typeface="Arial Nova Light" panose="020B03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6B6349-B468-4321-A494-3198C0DDF753}"/>
              </a:ext>
            </a:extLst>
          </p:cNvPr>
          <p:cNvSpPr txBox="1">
            <a:spLocks/>
          </p:cNvSpPr>
          <p:nvPr/>
        </p:nvSpPr>
        <p:spPr>
          <a:xfrm>
            <a:off x="838200" y="168258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3962674-B044-4138-A850-53063769EAFA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1523597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5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978429"/>
            <a:ext cx="10515600" cy="4198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algn="l"/>
            <a:r>
              <a:rPr lang="en-US" sz="2200" dirty="0">
                <a:latin typeface="Arial Nova Light" panose="020B0304020202020204" pitchFamily="34" charset="0"/>
              </a:rPr>
              <a:t>Ewing and Cervero (2017) proposed 5 new matrices to capture urban built environment effect on travel behavior: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i="1" dirty="0">
                <a:latin typeface="Arial Nova Light" panose="020B0304020202020204" pitchFamily="34" charset="0"/>
              </a:rPr>
              <a:t>Density: </a:t>
            </a:r>
            <a:r>
              <a:rPr lang="en-US" sz="2200" dirty="0">
                <a:latin typeface="Arial Nova Light" panose="020B0304020202020204" pitchFamily="34" charset="0"/>
              </a:rPr>
              <a:t>gross residential, employment, and population </a:t>
            </a:r>
            <a:endParaRPr lang="en-US" sz="2200" i="1" dirty="0">
              <a:latin typeface="Arial Nova Light" panose="020B0304020202020204" pitchFamily="34" charset="0"/>
            </a:endParaRP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i="1" dirty="0">
                <a:latin typeface="Arial Nova Light" panose="020B0304020202020204" pitchFamily="34" charset="0"/>
              </a:rPr>
              <a:t>Diversity: </a:t>
            </a:r>
            <a:r>
              <a:rPr lang="en-US" sz="2200" dirty="0">
                <a:latin typeface="Arial Nova Light" panose="020B0304020202020204" pitchFamily="34" charset="0"/>
              </a:rPr>
              <a:t>degree of land use variation near use 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i="1" dirty="0">
                <a:latin typeface="Arial Nova Light" panose="020B0304020202020204" pitchFamily="34" charset="0"/>
              </a:rPr>
              <a:t>Design: </a:t>
            </a:r>
            <a:r>
              <a:rPr lang="en-US" sz="2200" dirty="0">
                <a:latin typeface="Arial Nova Light" panose="020B0304020202020204" pitchFamily="34" charset="0"/>
              </a:rPr>
              <a:t>transportation and street network characteristic (intersection, highway)</a:t>
            </a:r>
            <a:endParaRPr lang="en-US" sz="2200" i="1" dirty="0">
              <a:latin typeface="Arial Nova Light" panose="020B0304020202020204" pitchFamily="34" charset="0"/>
            </a:endParaRP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i="1" dirty="0">
                <a:latin typeface="Arial Nova Light" panose="020B0304020202020204" pitchFamily="34" charset="0"/>
              </a:rPr>
              <a:t>Destination Accessibility: </a:t>
            </a:r>
            <a:r>
              <a:rPr lang="en-US" sz="2200" dirty="0">
                <a:latin typeface="Arial Nova Light" panose="020B0304020202020204" pitchFamily="34" charset="0"/>
              </a:rPr>
              <a:t>ease of access to trip attractions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sz="2200" i="1" dirty="0">
                <a:latin typeface="Arial Nova Light" panose="020B0304020202020204" pitchFamily="34" charset="0"/>
              </a:rPr>
              <a:t>Distance to transit: </a:t>
            </a:r>
            <a:r>
              <a:rPr lang="en-US" sz="2200" dirty="0">
                <a:latin typeface="Arial Nova Light" panose="020B0304020202020204" pitchFamily="34" charset="0"/>
              </a:rPr>
              <a:t>an average of the shortest street routes from the residences or workplaces in an area to the nearest rail station or bus stop</a:t>
            </a:r>
            <a:br>
              <a:rPr lang="en-US" sz="2200" dirty="0">
                <a:latin typeface="Arial Nova Light" panose="020B0304020202020204" pitchFamily="34" charset="0"/>
              </a:rPr>
            </a:br>
            <a:r>
              <a:rPr lang="en-US" sz="2200" dirty="0">
                <a:latin typeface="Arial Nova Light" panose="020B0304020202020204" pitchFamily="34" charset="0"/>
              </a:rPr>
              <a:t>(How transit availability affect the total car usage)</a:t>
            </a:r>
          </a:p>
          <a:p>
            <a:pPr marL="457200" algn="l"/>
            <a:endParaRPr lang="en-US" sz="2200" dirty="0">
              <a:latin typeface="Arial Nova Light" panose="020B0304020202020204" pitchFamily="34" charset="0"/>
            </a:endParaRPr>
          </a:p>
          <a:p>
            <a:pPr marL="457200" algn="l"/>
            <a:endParaRPr lang="en-US" dirty="0">
              <a:latin typeface="Arial Nova Light" panose="020B03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6B6349-B468-4321-A494-3198C0DDF753}"/>
              </a:ext>
            </a:extLst>
          </p:cNvPr>
          <p:cNvSpPr txBox="1">
            <a:spLocks/>
          </p:cNvSpPr>
          <p:nvPr/>
        </p:nvSpPr>
        <p:spPr>
          <a:xfrm>
            <a:off x="838200" y="168258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3962674-B044-4138-A850-53063769EAFA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2495092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6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978429"/>
            <a:ext cx="10515600" cy="4198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algn="l"/>
            <a:r>
              <a:rPr lang="en-US" sz="2550" dirty="0">
                <a:latin typeface="Arial Nova Light" panose="020B0304020202020204" pitchFamily="34" charset="0"/>
              </a:rPr>
              <a:t>Study the effect of 5 urban form matrices in total car usage in our region</a:t>
            </a:r>
          </a:p>
          <a:p>
            <a:pPr marL="457200" algn="l"/>
            <a:endParaRPr lang="en-US" sz="1100" dirty="0">
              <a:latin typeface="Arial Nova Light" panose="020B0304020202020204" pitchFamily="34" charset="0"/>
            </a:endParaRPr>
          </a:p>
          <a:p>
            <a:pPr marL="1263650" indent="-342900" algn="l">
              <a:buFont typeface="Courier New" panose="02070309020205020404" pitchFamily="49" charset="0"/>
              <a:buChar char="o"/>
            </a:pPr>
            <a:r>
              <a:rPr lang="en-US" sz="2500" dirty="0">
                <a:latin typeface="Arial Nova Light" panose="020B0304020202020204" pitchFamily="34" charset="0"/>
              </a:rPr>
              <a:t>How to collect the urban forms data?</a:t>
            </a:r>
          </a:p>
          <a:p>
            <a:pPr marL="1263650" indent="-342900" algn="l">
              <a:buFont typeface="Courier New" panose="02070309020205020404" pitchFamily="49" charset="0"/>
              <a:buChar char="o"/>
            </a:pPr>
            <a:r>
              <a:rPr lang="en-US" sz="2500" dirty="0">
                <a:latin typeface="Arial Nova Light" panose="020B0304020202020204" pitchFamily="34" charset="0"/>
              </a:rPr>
              <a:t>For implementation, how the urban forms effect the total vehicle use in Washington DC?</a:t>
            </a:r>
            <a:endParaRPr lang="en-US" dirty="0">
              <a:latin typeface="Arial Nova Light" panose="020B0304020202020204" pitchFamily="34" charset="0"/>
            </a:endParaRPr>
          </a:p>
          <a:p>
            <a:pPr marL="457200" algn="l"/>
            <a:endParaRPr lang="en-US" dirty="0">
              <a:latin typeface="Arial Nova Light" panose="020B03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6B6349-B468-4321-A494-3198C0DDF753}"/>
              </a:ext>
            </a:extLst>
          </p:cNvPr>
          <p:cNvSpPr txBox="1">
            <a:spLocks/>
          </p:cNvSpPr>
          <p:nvPr/>
        </p:nvSpPr>
        <p:spPr>
          <a:xfrm>
            <a:off x="838200" y="168258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3554241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7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978429"/>
            <a:ext cx="10515600" cy="4198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algn="l"/>
            <a:r>
              <a:rPr lang="en-US" sz="2550" dirty="0">
                <a:latin typeface="Arial Nova Light" panose="020B0304020202020204" pitchFamily="34" charset="0"/>
              </a:rPr>
              <a:t>Study the effect of 5 urban form matrices in total car usage in our region</a:t>
            </a:r>
          </a:p>
          <a:p>
            <a:pPr marL="457200" algn="l"/>
            <a:endParaRPr lang="en-US" sz="1100" dirty="0">
              <a:latin typeface="Arial Nova Light" panose="020B0304020202020204" pitchFamily="34" charset="0"/>
            </a:endParaRPr>
          </a:p>
          <a:p>
            <a:pPr marL="1263650" indent="-342900" algn="l">
              <a:buFont typeface="Courier New" panose="02070309020205020404" pitchFamily="49" charset="0"/>
              <a:buChar char="o"/>
            </a:pPr>
            <a:r>
              <a:rPr lang="en-US" sz="2500" dirty="0">
                <a:latin typeface="Arial Nova Light" panose="020B0304020202020204" pitchFamily="34" charset="0"/>
              </a:rPr>
              <a:t>How to collect the urban forms data?</a:t>
            </a:r>
          </a:p>
          <a:p>
            <a:pPr marL="1263650" indent="-342900" algn="l">
              <a:buFont typeface="Courier New" panose="02070309020205020404" pitchFamily="49" charset="0"/>
              <a:buChar char="o"/>
            </a:pPr>
            <a:r>
              <a:rPr lang="en-US" sz="2500" dirty="0">
                <a:latin typeface="Arial Nova Light" panose="020B0304020202020204" pitchFamily="34" charset="0"/>
              </a:rPr>
              <a:t>For implementation, how the urban forms effect the total vehicle use in Washington DC?</a:t>
            </a:r>
            <a:endParaRPr lang="en-US" dirty="0">
              <a:latin typeface="Arial Nova Light" panose="020B0304020202020204" pitchFamily="34" charset="0"/>
            </a:endParaRPr>
          </a:p>
          <a:p>
            <a:pPr marL="457200" algn="l"/>
            <a:endParaRPr lang="en-US" dirty="0">
              <a:latin typeface="Arial Nova Light" panose="020B03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6B6349-B468-4321-A494-3198C0DDF753}"/>
              </a:ext>
            </a:extLst>
          </p:cNvPr>
          <p:cNvSpPr txBox="1">
            <a:spLocks/>
          </p:cNvSpPr>
          <p:nvPr/>
        </p:nvSpPr>
        <p:spPr>
          <a:xfrm>
            <a:off x="838200" y="168258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511464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8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978429"/>
            <a:ext cx="10515600" cy="419853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indent="-514350" algn="l">
              <a:buAutoNum type="arabicPeriod"/>
            </a:pPr>
            <a:r>
              <a:rPr lang="en-US" sz="2550" dirty="0">
                <a:latin typeface="Arial Nova Light" panose="020B0304020202020204" pitchFamily="34" charset="0"/>
              </a:rPr>
              <a:t>Washington DC</a:t>
            </a:r>
          </a:p>
          <a:p>
            <a:pPr marL="1371600" lvl="1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Currently provides the most accessible data for the projects </a:t>
            </a:r>
            <a:br>
              <a:rPr lang="en-US" dirty="0">
                <a:latin typeface="Arial Nova Light" panose="020B0304020202020204" pitchFamily="34" charset="0"/>
              </a:rPr>
            </a:br>
            <a:r>
              <a:rPr lang="en-US" dirty="0">
                <a:latin typeface="Arial Nova Light" panose="020B0304020202020204" pitchFamily="34" charset="0"/>
              </a:rPr>
              <a:t>(Census Tract Level- 179 tracts)</a:t>
            </a:r>
          </a:p>
          <a:p>
            <a:pPr marL="1371600" lvl="1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Travel Characteristic and Demographic Statistic (US Census and NHTS)</a:t>
            </a:r>
          </a:p>
          <a:p>
            <a:pPr marL="1828800" lvl="2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Population: </a:t>
            </a:r>
            <a:r>
              <a:rPr lang="en-US" dirty="0"/>
              <a:t>705,749</a:t>
            </a:r>
          </a:p>
          <a:p>
            <a:pPr marL="1828800" lvl="2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Total housing units: </a:t>
            </a:r>
            <a:r>
              <a:rPr lang="en-US" dirty="0"/>
              <a:t>26,936</a:t>
            </a:r>
          </a:p>
          <a:p>
            <a:pPr marL="1828800" lvl="2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Owner-occupied housing unit rate: 41.1%</a:t>
            </a:r>
          </a:p>
          <a:p>
            <a:pPr marL="1828800" lvl="2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Median household income: $82,602</a:t>
            </a:r>
          </a:p>
          <a:p>
            <a:pPr marL="1828800" lvl="2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Mean commute time (travel to work): 30.3 minutes</a:t>
            </a:r>
          </a:p>
          <a:p>
            <a:pPr marL="1828800" lvl="2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Daily mode use in household for travel:</a:t>
            </a:r>
          </a:p>
          <a:p>
            <a:pPr marL="2286000" lvl="3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Private Cars: 31% (Nation 78%)</a:t>
            </a:r>
          </a:p>
          <a:p>
            <a:pPr marL="2286000" lvl="3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Buses: 20% (Nation 3.9%)</a:t>
            </a:r>
          </a:p>
          <a:p>
            <a:pPr marL="2286000" lvl="3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Trains: 24% (Nation 3.4%)</a:t>
            </a:r>
          </a:p>
          <a:p>
            <a:pPr marL="2286000" lvl="3" indent="-457200" algn="l">
              <a:buFont typeface="Wingdings" panose="05000000000000000000" pitchFamily="2" charset="2"/>
              <a:buChar char="q"/>
            </a:pPr>
            <a:r>
              <a:rPr lang="en-US" dirty="0">
                <a:latin typeface="Arial Nova Light" panose="020B0304020202020204" pitchFamily="34" charset="0"/>
              </a:rPr>
              <a:t>Walks and cycling: 68% (Nation 22%)</a:t>
            </a:r>
          </a:p>
          <a:p>
            <a:pPr marL="457200" algn="l"/>
            <a:endParaRPr lang="en-US" dirty="0">
              <a:latin typeface="Arial Nova Light" panose="020B03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6B6349-B468-4321-A494-3198C0DDF753}"/>
              </a:ext>
            </a:extLst>
          </p:cNvPr>
          <p:cNvSpPr txBox="1">
            <a:spLocks/>
          </p:cNvSpPr>
          <p:nvPr/>
        </p:nvSpPr>
        <p:spPr>
          <a:xfrm>
            <a:off x="838200" y="168258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Data Collection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52FC30-592A-4293-A88C-706590367F31}"/>
              </a:ext>
            </a:extLst>
          </p:cNvPr>
          <p:cNvSpPr/>
          <p:nvPr/>
        </p:nvSpPr>
        <p:spPr>
          <a:xfrm>
            <a:off x="7747000" y="4648517"/>
            <a:ext cx="3162300" cy="1325563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Transit, walk, and cycling built environment presence might reduce the total use of cars</a:t>
            </a:r>
          </a:p>
        </p:txBody>
      </p:sp>
    </p:spTree>
    <p:extLst>
      <p:ext uri="{BB962C8B-B14F-4D97-AF65-F5344CB8AC3E}">
        <p14:creationId xmlns:p14="http://schemas.microsoft.com/office/powerpoint/2010/main" val="250207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4" descr="C:\Users\qhuang\Desktop\uiuc_logo.gif">
            <a:extLst>
              <a:ext uri="{FF2B5EF4-FFF2-40B4-BE49-F238E27FC236}">
                <a16:creationId xmlns:a16="http://schemas.microsoft.com/office/drawing/2014/main" id="{FBF53E95-4DA8-4201-B2C2-7AC48972E3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2" r="26326" b="45931"/>
          <a:stretch/>
        </p:blipFill>
        <p:spPr bwMode="auto">
          <a:xfrm>
            <a:off x="172719" y="6304588"/>
            <a:ext cx="497841" cy="4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70655-8130-4B7B-9938-B4962BEE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8440" y="6304588"/>
            <a:ext cx="2743200" cy="365125"/>
          </a:xfrm>
        </p:spPr>
        <p:txBody>
          <a:bodyPr/>
          <a:lstStyle/>
          <a:p>
            <a:fld id="{B585D4F8-CDE3-4848-9896-7FA88DD98848}" type="slidenum">
              <a:rPr lang="en-US" sz="1400" smtClean="0">
                <a:solidFill>
                  <a:schemeClr val="tx1"/>
                </a:solidFill>
                <a:latin typeface="Georgia" panose="02040502050405020303" pitchFamily="18" charset="0"/>
              </a:rPr>
              <a:t>9</a:t>
            </a:fld>
            <a:endParaRPr 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83F23A-D9A0-43B3-8385-3204395F5660}"/>
              </a:ext>
            </a:extLst>
          </p:cNvPr>
          <p:cNvSpPr txBox="1">
            <a:spLocks/>
          </p:cNvSpPr>
          <p:nvPr/>
        </p:nvSpPr>
        <p:spPr>
          <a:xfrm>
            <a:off x="838200" y="1562100"/>
            <a:ext cx="10515600" cy="46148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indent="-514350" algn="l">
              <a:buFont typeface="+mj-lt"/>
              <a:buAutoNum type="arabicPeriod" startAt="2"/>
            </a:pPr>
            <a:r>
              <a:rPr lang="en-US" sz="2550" dirty="0">
                <a:latin typeface="Arial Nova Light" panose="020B0304020202020204" pitchFamily="34" charset="0"/>
              </a:rPr>
              <a:t>Urban Forms Data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i="1" dirty="0">
                <a:latin typeface="Arial Nova Light" panose="020B0304020202020204" pitchFamily="34" charset="0"/>
              </a:rPr>
              <a:t>Density: </a:t>
            </a:r>
            <a:r>
              <a:rPr lang="en-US" dirty="0">
                <a:latin typeface="Arial Nova Light" panose="020B0304020202020204" pitchFamily="34" charset="0"/>
              </a:rPr>
              <a:t>gross residential, employment, and population 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US Census Data (Census Tract)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i="1" dirty="0">
                <a:latin typeface="Arial Nova Light" panose="020B0304020202020204" pitchFamily="34" charset="0"/>
              </a:rPr>
              <a:t>Diversity: </a:t>
            </a:r>
            <a:r>
              <a:rPr lang="en-US" dirty="0">
                <a:latin typeface="Arial Nova Light" panose="020B0304020202020204" pitchFamily="34" charset="0"/>
              </a:rPr>
              <a:t>degree of land use variation near use 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Maps Location, Urban Land Use Maps – no Census Tract level data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Advanced: Satellite Data, TomTom Place API, Google Place API – no free access 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i="1" dirty="0">
                <a:latin typeface="Arial Nova Light" panose="020B0304020202020204" pitchFamily="34" charset="0"/>
              </a:rPr>
              <a:t>Design: </a:t>
            </a:r>
            <a:r>
              <a:rPr lang="en-US" dirty="0">
                <a:latin typeface="Arial Nova Light" panose="020B0304020202020204" pitchFamily="34" charset="0"/>
              </a:rPr>
              <a:t>transportation and street network characteristic (intersection, highway)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Open Street Maps, Satellite Data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Smart Location Database, US EPA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(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  <a:hlinkClick r:id="rId4"/>
              </a:rPr>
              <a:t>https://www.epa.gov/smartgrowth/smart-location-mapping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 , Census Block)</a:t>
            </a: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i="1" dirty="0">
                <a:latin typeface="Arial Nova Light" panose="020B0304020202020204" pitchFamily="34" charset="0"/>
              </a:rPr>
              <a:t>Destination Accessibility: </a:t>
            </a:r>
            <a:r>
              <a:rPr lang="en-US" dirty="0">
                <a:latin typeface="Arial Nova Light" panose="020B0304020202020204" pitchFamily="34" charset="0"/>
              </a:rPr>
              <a:t>ease of access to trip attractions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Smart Location Database, US EPA 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(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  <a:hlinkClick r:id="rId4"/>
              </a:rPr>
              <a:t>https://www.epa.gov/smartgrowth/smart-location-mapping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 , Census Block)</a:t>
            </a:r>
            <a:endParaRPr lang="en-US" dirty="0">
              <a:latin typeface="Arial Nova Light" panose="020B0304020202020204" pitchFamily="34" charset="0"/>
            </a:endParaRPr>
          </a:p>
          <a:p>
            <a:pPr marL="800100" indent="-342900" algn="l">
              <a:buFont typeface="Wingdings" panose="05000000000000000000" pitchFamily="2" charset="2"/>
              <a:buChar char="q"/>
            </a:pPr>
            <a:r>
              <a:rPr lang="en-US" i="1" dirty="0">
                <a:latin typeface="Arial Nova Light" panose="020B0304020202020204" pitchFamily="34" charset="0"/>
              </a:rPr>
              <a:t>Distance to transit: </a:t>
            </a:r>
            <a:r>
              <a:rPr lang="en-US" dirty="0">
                <a:latin typeface="Arial Nova Light" panose="020B0304020202020204" pitchFamily="34" charset="0"/>
              </a:rPr>
              <a:t>an average of the shortest street routes from the residences or workplaces in an area to the nearest rail station or bus stop</a:t>
            </a:r>
          </a:p>
          <a:p>
            <a:pPr marL="1257300" lvl="1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Smart Location Database, US EPA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(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  <a:hlinkClick r:id="rId4"/>
              </a:rPr>
              <a:t>https://www.epa.gov/smartgrowth/smart-location-mapping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rial Nova Light" panose="020B0304020202020204" pitchFamily="34" charset="0"/>
              </a:rPr>
              <a:t> , Census Block)</a:t>
            </a:r>
            <a:endParaRPr lang="en-US" dirty="0">
              <a:latin typeface="Arial Nova Light" panose="020B0304020202020204" pitchFamily="34" charset="0"/>
            </a:endParaRPr>
          </a:p>
          <a:p>
            <a:pPr marL="800100" indent="-342900" algn="l">
              <a:buFont typeface="Wingdings" panose="05000000000000000000" pitchFamily="2" charset="2"/>
              <a:buChar char="q"/>
            </a:pPr>
            <a:endParaRPr lang="en-US" dirty="0">
              <a:latin typeface="Arial Nova Light" panose="020B03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F6B6349-B468-4321-A494-3198C0DDF753}"/>
              </a:ext>
            </a:extLst>
          </p:cNvPr>
          <p:cNvSpPr txBox="1">
            <a:spLocks/>
          </p:cNvSpPr>
          <p:nvPr/>
        </p:nvSpPr>
        <p:spPr>
          <a:xfrm>
            <a:off x="838200" y="1682589"/>
            <a:ext cx="114823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E959D3A-401F-426E-8FFD-4ADF59A71B64}"/>
              </a:ext>
            </a:extLst>
          </p:cNvPr>
          <p:cNvSpPr txBox="1">
            <a:spLocks/>
          </p:cNvSpPr>
          <p:nvPr/>
        </p:nvSpPr>
        <p:spPr>
          <a:xfrm>
            <a:off x="838200" y="-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E84A27"/>
                </a:solidFill>
                <a:latin typeface="Georgia" panose="02040502050405020303" pitchFamily="18" charset="0"/>
              </a:rPr>
              <a:t>Data Collection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CDB881-BAA0-4ED1-88C1-74F0F9EF2E8D}"/>
              </a:ext>
            </a:extLst>
          </p:cNvPr>
          <p:cNvSpPr/>
          <p:nvPr/>
        </p:nvSpPr>
        <p:spPr>
          <a:xfrm>
            <a:off x="1193800" y="2438400"/>
            <a:ext cx="9880600" cy="92740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91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2002</TotalTime>
  <Words>1157</Words>
  <Application>Microsoft Office PowerPoint</Application>
  <PresentationFormat>Widescreen</PresentationFormat>
  <Paragraphs>335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Arial Narrow</vt:lpstr>
      <vt:lpstr>Arial Nova Light</vt:lpstr>
      <vt:lpstr>Calibri</vt:lpstr>
      <vt:lpstr>Calibri Light</vt:lpstr>
      <vt:lpstr>Cambria Math</vt:lpstr>
      <vt:lpstr>Courier New</vt:lpstr>
      <vt:lpstr>Georgia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Denissa Purba</dc:creator>
  <cp:lastModifiedBy>Denissa Purba</cp:lastModifiedBy>
  <cp:revision>192</cp:revision>
  <dcterms:created xsi:type="dcterms:W3CDTF">2020-10-01T17:58:36Z</dcterms:created>
  <dcterms:modified xsi:type="dcterms:W3CDTF">2020-12-17T05:41:31Z</dcterms:modified>
</cp:coreProperties>
</file>

<file path=docProps/thumbnail.jpeg>
</file>